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3436" autoAdjust="0"/>
    <p:restoredTop sz="94660"/>
  </p:normalViewPr>
  <p:slideViewPr>
    <p:cSldViewPr snapToGrid="0" snapToObjects="1">
      <p:cViewPr varScale="1">
        <p:scale>
          <a:sx n="94" d="100"/>
          <a:sy n="94" d="100"/>
        </p:scale>
        <p:origin x="-616" y="-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ableStyles" Target="tableStyles.xml"/><Relationship Id="rId3" Type="http://schemas.openxmlformats.org/officeDocument/2006/relationships/slide" Target="slides/slide2.xml"/><Relationship Id="rId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A3032-C1D0-AB45-857E-4F9F1B292F9C}" type="datetimeFigureOut">
              <a:rPr lang="en-US" smtClean="0"/>
              <a:pPr/>
              <a:t>1/14/12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601E9-0864-E04A-8339-332BA169EB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601E9-0864-E04A-8339-332BA169EB4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988CB-1185-6045-AF63-92D4F0BF5E5B}"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988CB-1185-6045-AF63-92D4F0BF5E5B}"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988CB-1185-6045-AF63-92D4F0BF5E5B}"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988CB-1185-6045-AF63-92D4F0BF5E5B}"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988CB-1185-6045-AF63-92D4F0BF5E5B}"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988CB-1185-6045-AF63-92D4F0BF5E5B}" type="datetimeFigureOut">
              <a:rPr lang="en-US" smtClean="0"/>
              <a:pPr/>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988CB-1185-6045-AF63-92D4F0BF5E5B}" type="datetimeFigureOut">
              <a:rPr lang="en-US" smtClean="0"/>
              <a:pPr/>
              <a:t>1/14/12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988CB-1185-6045-AF63-92D4F0BF5E5B}" type="datetimeFigureOut">
              <a:rPr lang="en-US" smtClean="0"/>
              <a:pPr/>
              <a:t>1/14/12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988CB-1185-6045-AF63-92D4F0BF5E5B}" type="datetimeFigureOut">
              <a:rPr lang="en-US" smtClean="0"/>
              <a:pPr/>
              <a:t>1/14/12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988CB-1185-6045-AF63-92D4F0BF5E5B}" type="datetimeFigureOut">
              <a:rPr lang="en-US" smtClean="0"/>
              <a:pPr/>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988CB-1185-6045-AF63-92D4F0BF5E5B}" type="datetimeFigureOut">
              <a:rPr lang="en-US" smtClean="0"/>
              <a:pPr/>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3D907-0C28-534B-8488-D72DA12E3C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988CB-1185-6045-AF63-92D4F0BF5E5B}" type="datetimeFigureOut">
              <a:rPr lang="en-US" smtClean="0"/>
              <a:pPr/>
              <a:t>1/14/12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3D907-0C28-534B-8488-D72DA12E3C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TextBox 26"/>
          <p:cNvSpPr txBox="1"/>
          <p:nvPr/>
        </p:nvSpPr>
        <p:spPr>
          <a:xfrm>
            <a:off x="3918492" y="178392"/>
            <a:ext cx="3242574" cy="461665"/>
          </a:xfrm>
          <a:prstGeom prst="rect">
            <a:avLst/>
          </a:prstGeom>
          <a:noFill/>
        </p:spPr>
        <p:txBody>
          <a:bodyPr wrap="square" rtlCol="0">
            <a:spAutoFit/>
          </a:bodyPr>
          <a:lstStyle/>
          <a:p>
            <a:pPr algn="ctr"/>
            <a:r>
              <a:rPr lang="en-US" dirty="0" smtClean="0">
                <a:latin typeface="101! Kidlet Sunshine 'Bet"/>
                <a:cs typeface="101! Kidlet Sunshine 'Bet"/>
              </a:rPr>
              <a:t>Goals and Ideas</a:t>
            </a:r>
            <a:r>
              <a:rPr lang="en-US" sz="2400" dirty="0" smtClean="0">
                <a:latin typeface="101! Kidlet Sunshine 'Bet"/>
                <a:cs typeface="101! Kidlet Sunshine 'Bet"/>
              </a:rPr>
              <a:t> </a:t>
            </a:r>
          </a:p>
        </p:txBody>
      </p:sp>
      <p:sp>
        <p:nvSpPr>
          <p:cNvPr id="33" name="TextBox 32"/>
          <p:cNvSpPr txBox="1"/>
          <p:nvPr/>
        </p:nvSpPr>
        <p:spPr>
          <a:xfrm>
            <a:off x="3959028" y="593774"/>
            <a:ext cx="3242574" cy="7048083"/>
          </a:xfrm>
          <a:prstGeom prst="rect">
            <a:avLst/>
          </a:prstGeom>
          <a:noFill/>
        </p:spPr>
        <p:txBody>
          <a:bodyPr wrap="square" rtlCol="0">
            <a:spAutoFit/>
          </a:bodyPr>
          <a:lstStyle/>
          <a:p>
            <a:pPr algn="ctr"/>
            <a:r>
              <a:rPr lang="en-US" sz="1600" dirty="0" smtClean="0"/>
              <a:t>Appreciation:</a:t>
            </a:r>
          </a:p>
          <a:p>
            <a:pPr algn="ctr"/>
            <a:r>
              <a:rPr lang="en-US" sz="1200" dirty="0" smtClean="0"/>
              <a:t>-Appreciation week for all grades</a:t>
            </a:r>
          </a:p>
          <a:p>
            <a:pPr algn="ctr"/>
            <a:r>
              <a:rPr lang="en-US" sz="1200" dirty="0" smtClean="0"/>
              <a:t>-Bring food to meetings</a:t>
            </a:r>
          </a:p>
          <a:p>
            <a:pPr algn="ctr"/>
            <a:r>
              <a:rPr lang="en-US" sz="1200" dirty="0" smtClean="0"/>
              <a:t>-Advisor appreciation month</a:t>
            </a:r>
          </a:p>
          <a:p>
            <a:pPr algn="ctr"/>
            <a:r>
              <a:rPr lang="en-US" sz="1200" dirty="0" smtClean="0"/>
              <a:t>	-With activities and “Ask Lizzie!”</a:t>
            </a:r>
          </a:p>
          <a:p>
            <a:pPr algn="ctr"/>
            <a:r>
              <a:rPr lang="en-US" sz="1200" dirty="0" smtClean="0"/>
              <a:t>-Board appreciation week</a:t>
            </a:r>
          </a:p>
          <a:p>
            <a:pPr algn="ctr"/>
            <a:r>
              <a:rPr lang="en-US" sz="1200" dirty="0" smtClean="0"/>
              <a:t>-Decorate candles for members</a:t>
            </a:r>
          </a:p>
          <a:p>
            <a:pPr algn="ctr"/>
            <a:endParaRPr lang="en-US" sz="1200" dirty="0" smtClean="0"/>
          </a:p>
          <a:p>
            <a:pPr algn="ctr"/>
            <a:r>
              <a:rPr lang="en-US" sz="1600" dirty="0" smtClean="0"/>
              <a:t>Birthdays and Conventions</a:t>
            </a:r>
          </a:p>
          <a:p>
            <a:pPr algn="ctr"/>
            <a:r>
              <a:rPr lang="en-US" sz="1200" dirty="0" smtClean="0"/>
              <a:t>-Cute goodie bags and candy for conventions</a:t>
            </a:r>
          </a:p>
          <a:p>
            <a:pPr algn="ctr"/>
            <a:r>
              <a:rPr lang="en-US" sz="1200" dirty="0" smtClean="0"/>
              <a:t>-Puffy paint candles for birthdays-Personalized birthday bags for everyone</a:t>
            </a:r>
          </a:p>
          <a:p>
            <a:pPr algn="ctr"/>
            <a:endParaRPr lang="en-US" sz="1200" dirty="0" smtClean="0"/>
          </a:p>
          <a:p>
            <a:pPr algn="ctr"/>
            <a:r>
              <a:rPr lang="en-US" sz="1600" dirty="0" smtClean="0"/>
              <a:t>Sisterhood</a:t>
            </a:r>
          </a:p>
          <a:p>
            <a:pPr algn="ctr"/>
            <a:r>
              <a:rPr lang="en-US" sz="1200" dirty="0" smtClean="0"/>
              <a:t>-Initiate a ‘Member of the Week’ and ‘MIT of the Month’</a:t>
            </a:r>
          </a:p>
          <a:p>
            <a:pPr algn="ctr"/>
            <a:r>
              <a:rPr lang="en-US" sz="1200" dirty="0" smtClean="0"/>
              <a:t>-Make thank you cards for families that host programs and for the member/</a:t>
            </a:r>
            <a:r>
              <a:rPr lang="en-US" sz="1200" dirty="0" err="1" smtClean="0"/>
              <a:t>s</a:t>
            </a:r>
            <a:r>
              <a:rPr lang="en-US" sz="1200" dirty="0" smtClean="0"/>
              <a:t> that planned and ran the program</a:t>
            </a:r>
          </a:p>
          <a:p>
            <a:pPr algn="ctr"/>
            <a:r>
              <a:rPr lang="en-US" sz="1200" dirty="0" smtClean="0"/>
              <a:t>-Make get well cards for sick members</a:t>
            </a:r>
          </a:p>
          <a:p>
            <a:pPr algn="ctr"/>
            <a:r>
              <a:rPr lang="en-US" sz="1200" dirty="0" smtClean="0"/>
              <a:t>-Make Congratulation cards for members when something good happens to them</a:t>
            </a:r>
          </a:p>
          <a:p>
            <a:pPr algn="ctr"/>
            <a:endParaRPr lang="en-US" sz="1200" dirty="0" smtClean="0"/>
          </a:p>
          <a:p>
            <a:pPr algn="ctr"/>
            <a:r>
              <a:rPr lang="en-US" sz="1600" dirty="0" smtClean="0"/>
              <a:t>Happiness</a:t>
            </a:r>
            <a:r>
              <a:rPr lang="en-US" sz="1200" dirty="0" smtClean="0"/>
              <a:t> </a:t>
            </a:r>
            <a:endParaRPr lang="en-US" sz="1200" dirty="0" smtClean="0">
              <a:latin typeface="Helvetica CE"/>
              <a:cs typeface="Helvetica CE"/>
            </a:endParaRPr>
          </a:p>
          <a:p>
            <a:pPr algn="ctr">
              <a:buFontTx/>
              <a:buChar char="-"/>
            </a:pPr>
            <a:r>
              <a:rPr lang="en-US" sz="1200" dirty="0" smtClean="0">
                <a:latin typeface="Helvetica CE"/>
                <a:cs typeface="Helvetica CE"/>
              </a:rPr>
              <a:t>Fun opening and closing rituals, cute or silly quotes.</a:t>
            </a:r>
          </a:p>
          <a:p>
            <a:pPr algn="ctr"/>
            <a:r>
              <a:rPr lang="en-US" sz="1200" dirty="0" smtClean="0">
                <a:latin typeface="Helvetica CE"/>
                <a:cs typeface="Helvetica CE"/>
              </a:rPr>
              <a:t>-Have a game or little activity every 1-2 meetings </a:t>
            </a:r>
          </a:p>
          <a:p>
            <a:pPr algn="ctr"/>
            <a:r>
              <a:rPr lang="en-US" sz="1200" dirty="0" smtClean="0">
                <a:latin typeface="Helvetica CE"/>
                <a:cs typeface="Helvetica CE"/>
              </a:rPr>
              <a:t>	i.e. crossword puzzles,  compliment</a:t>
            </a:r>
            <a:r>
              <a:rPr lang="en-US" sz="1200" dirty="0" smtClean="0">
                <a:latin typeface="Helvetica CE"/>
                <a:cs typeface="Helvetica CE"/>
              </a:rPr>
              <a:t> 	wah</a:t>
            </a:r>
            <a:endParaRPr lang="en-US" sz="1200" dirty="0" smtClean="0">
              <a:latin typeface="Helvetica CE"/>
              <a:cs typeface="Helvetica CE"/>
            </a:endParaRPr>
          </a:p>
          <a:p>
            <a:pPr algn="ctr"/>
            <a:r>
              <a:rPr lang="en-US" sz="1200" dirty="0" smtClean="0">
                <a:latin typeface="Helvetica CE"/>
                <a:cs typeface="Helvetica CE"/>
              </a:rPr>
              <a:t>-Surprise gifts for members</a:t>
            </a:r>
          </a:p>
          <a:p>
            <a:pPr algn="ctr"/>
            <a:endParaRPr lang="en-US" sz="1200" dirty="0" smtClean="0"/>
          </a:p>
          <a:p>
            <a:pPr algn="ctr"/>
            <a:endParaRPr lang="en-US" sz="1200" dirty="0"/>
          </a:p>
          <a:p>
            <a:pPr algn="ctr"/>
            <a:endParaRPr lang="en-US" sz="1600" dirty="0" smtClean="0"/>
          </a:p>
          <a:p>
            <a:pPr algn="ctr"/>
            <a:endParaRPr lang="en-US" sz="1200" dirty="0" smtClean="0"/>
          </a:p>
          <a:p>
            <a:pPr algn="ctr"/>
            <a:endParaRPr lang="en-US" sz="1200" dirty="0"/>
          </a:p>
        </p:txBody>
      </p:sp>
      <p:sp>
        <p:nvSpPr>
          <p:cNvPr id="34" name="TextBox 33"/>
          <p:cNvSpPr txBox="1"/>
          <p:nvPr/>
        </p:nvSpPr>
        <p:spPr>
          <a:xfrm>
            <a:off x="1116328" y="2031140"/>
            <a:ext cx="1261884" cy="523220"/>
          </a:xfrm>
          <a:prstGeom prst="rect">
            <a:avLst/>
          </a:prstGeom>
          <a:noFill/>
        </p:spPr>
        <p:txBody>
          <a:bodyPr wrap="none" rtlCol="0">
            <a:spAutoFit/>
          </a:bodyPr>
          <a:lstStyle/>
          <a:p>
            <a:r>
              <a:rPr lang="en-US" sz="2800" dirty="0" smtClean="0">
                <a:latin typeface="Playbill"/>
                <a:cs typeface="Playbill"/>
              </a:rPr>
              <a:t>Qualifications</a:t>
            </a:r>
            <a:endParaRPr lang="en-US" sz="3200" dirty="0">
              <a:latin typeface="Playbill"/>
              <a:cs typeface="Playbill"/>
            </a:endParaRPr>
          </a:p>
        </p:txBody>
      </p:sp>
      <p:sp>
        <p:nvSpPr>
          <p:cNvPr id="35" name="TextBox 34"/>
          <p:cNvSpPr txBox="1"/>
          <p:nvPr/>
        </p:nvSpPr>
        <p:spPr>
          <a:xfrm>
            <a:off x="920072" y="2456796"/>
            <a:ext cx="1874549" cy="4401204"/>
          </a:xfrm>
          <a:prstGeom prst="rect">
            <a:avLst/>
          </a:prstGeom>
          <a:noFill/>
        </p:spPr>
        <p:txBody>
          <a:bodyPr wrap="square" rtlCol="0">
            <a:spAutoFit/>
          </a:bodyPr>
          <a:lstStyle/>
          <a:p>
            <a:r>
              <a:rPr lang="en-US" sz="1400" dirty="0" smtClean="0"/>
              <a:t>-Active member since January </a:t>
            </a:r>
            <a:r>
              <a:rPr lang="en-US" sz="1400" dirty="0" smtClean="0"/>
              <a:t>2011</a:t>
            </a:r>
          </a:p>
          <a:p>
            <a:r>
              <a:rPr lang="en-US" sz="1400" dirty="0" smtClean="0"/>
              <a:t>-Attends all </a:t>
            </a:r>
            <a:r>
              <a:rPr lang="en-US" sz="1400" dirty="0" smtClean="0"/>
              <a:t>meetings</a:t>
            </a:r>
          </a:p>
          <a:p>
            <a:r>
              <a:rPr lang="en-US" sz="1400" dirty="0" smtClean="0"/>
              <a:t>-Attends as many programs as </a:t>
            </a:r>
            <a:r>
              <a:rPr lang="en-US" sz="1400" dirty="0" smtClean="0"/>
              <a:t>possible</a:t>
            </a:r>
          </a:p>
          <a:p>
            <a:r>
              <a:rPr lang="en-US" sz="1400" dirty="0" smtClean="0"/>
              <a:t>-Attended to </a:t>
            </a:r>
            <a:r>
              <a:rPr lang="en-US" sz="1400" dirty="0" smtClean="0"/>
              <a:t>NMW</a:t>
            </a:r>
          </a:p>
          <a:p>
            <a:r>
              <a:rPr lang="en-US" sz="1400" dirty="0" smtClean="0"/>
              <a:t>-Enjoys baking </a:t>
            </a:r>
            <a:r>
              <a:rPr lang="en-US" sz="1400" dirty="0" smtClean="0"/>
              <a:t>food</a:t>
            </a:r>
          </a:p>
          <a:p>
            <a:r>
              <a:rPr lang="en-US" sz="1400" dirty="0" smtClean="0"/>
              <a:t>-Attended Splashdown (MIT/AIT lock in</a:t>
            </a:r>
            <a:r>
              <a:rPr lang="en-US" sz="1400" dirty="0" smtClean="0"/>
              <a:t>)</a:t>
            </a:r>
          </a:p>
          <a:p>
            <a:r>
              <a:rPr lang="en-US" sz="1400" dirty="0" smtClean="0"/>
              <a:t>-SH/HT </a:t>
            </a:r>
            <a:r>
              <a:rPr lang="en-US" sz="1400" dirty="0" smtClean="0"/>
              <a:t>2011</a:t>
            </a:r>
          </a:p>
          <a:p>
            <a:r>
              <a:rPr lang="en-US" sz="1400" dirty="0" smtClean="0"/>
              <a:t>-Kickoff Spring term </a:t>
            </a:r>
            <a:r>
              <a:rPr lang="en-US" sz="1400" dirty="0" smtClean="0"/>
              <a:t>2011</a:t>
            </a:r>
          </a:p>
          <a:p>
            <a:r>
              <a:rPr lang="en-US" sz="1400" dirty="0" smtClean="0"/>
              <a:t>-Kickoff Fall term </a:t>
            </a:r>
            <a:r>
              <a:rPr lang="en-US" sz="1400" dirty="0" smtClean="0"/>
              <a:t>2011</a:t>
            </a:r>
          </a:p>
          <a:p>
            <a:r>
              <a:rPr lang="en-US" sz="1400" dirty="0" smtClean="0"/>
              <a:t>-Attended BK freshman bonding </a:t>
            </a:r>
            <a:r>
              <a:rPr lang="en-US" sz="1400" dirty="0" smtClean="0"/>
              <a:t>sleepover</a:t>
            </a:r>
          </a:p>
          <a:p>
            <a:r>
              <a:rPr lang="en-US" sz="1400" dirty="0" smtClean="0"/>
              <a:t>-Attended 2 chapter </a:t>
            </a:r>
            <a:r>
              <a:rPr lang="en-US" sz="1400" dirty="0" smtClean="0"/>
              <a:t>sleepovers</a:t>
            </a:r>
          </a:p>
          <a:p>
            <a:r>
              <a:rPr lang="en-US" sz="1400" dirty="0" smtClean="0"/>
              <a:t>-Devoted to BK BBG #639</a:t>
            </a:r>
          </a:p>
          <a:p>
            <a:endParaRPr lang="en-US" sz="1400" dirty="0"/>
          </a:p>
        </p:txBody>
      </p:sp>
      <p:sp>
        <p:nvSpPr>
          <p:cNvPr id="14" name="TextBox 13"/>
          <p:cNvSpPr txBox="1"/>
          <p:nvPr/>
        </p:nvSpPr>
        <p:spPr>
          <a:xfrm>
            <a:off x="0" y="36587"/>
            <a:ext cx="3615480" cy="2062103"/>
          </a:xfrm>
          <a:prstGeom prst="rect">
            <a:avLst/>
          </a:prstGeom>
          <a:noFill/>
        </p:spPr>
        <p:txBody>
          <a:bodyPr wrap="square" rtlCol="0">
            <a:spAutoFit/>
          </a:bodyPr>
          <a:lstStyle/>
          <a:p>
            <a:pPr algn="ctr"/>
            <a:r>
              <a:rPr lang="en-US" sz="3200" b="1" dirty="0" smtClean="0">
                <a:latin typeface="Slinked "/>
                <a:cs typeface="Slinked "/>
              </a:rPr>
              <a:t>There’s something about the</a:t>
            </a:r>
          </a:p>
          <a:p>
            <a:pPr algn="ctr"/>
            <a:r>
              <a:rPr lang="en-US" sz="3200" b="1" dirty="0" smtClean="0">
                <a:latin typeface="Sassys Sonne"/>
                <a:cs typeface="Sassys Sonne"/>
              </a:rPr>
              <a:t>Sunshine</a:t>
            </a:r>
            <a:endParaRPr lang="en-US" sz="3200" b="1" dirty="0">
              <a:latin typeface="Sassys Sonne"/>
              <a:cs typeface="Sassys Sonne"/>
            </a:endParaRPr>
          </a:p>
        </p:txBody>
      </p:sp>
      <p:pic>
        <p:nvPicPr>
          <p:cNvPr id="15" name="Picture 14"/>
          <p:cNvPicPr>
            <a:picLocks noChangeAspect="1"/>
          </p:cNvPicPr>
          <p:nvPr/>
        </p:nvPicPr>
        <p:blipFill>
          <a:blip r:embed="rId2"/>
          <a:stretch>
            <a:fillRect/>
          </a:stretch>
        </p:blipFill>
        <p:spPr>
          <a:xfrm>
            <a:off x="8011409" y="-28482"/>
            <a:ext cx="1147747" cy="1147747"/>
          </a:xfrm>
          <a:prstGeom prst="rect">
            <a:avLst/>
          </a:prstGeom>
        </p:spPr>
      </p:pic>
      <p:pic>
        <p:nvPicPr>
          <p:cNvPr id="17" name="Picture 16"/>
          <p:cNvPicPr>
            <a:picLocks noChangeAspect="1"/>
          </p:cNvPicPr>
          <p:nvPr/>
        </p:nvPicPr>
        <p:blipFill>
          <a:blip r:embed="rId2"/>
          <a:stretch>
            <a:fillRect/>
          </a:stretch>
        </p:blipFill>
        <p:spPr>
          <a:xfrm>
            <a:off x="8011409" y="1119265"/>
            <a:ext cx="1147747" cy="1147747"/>
          </a:xfrm>
          <a:prstGeom prst="rect">
            <a:avLst/>
          </a:prstGeom>
        </p:spPr>
      </p:pic>
      <p:pic>
        <p:nvPicPr>
          <p:cNvPr id="18" name="Picture 17"/>
          <p:cNvPicPr>
            <a:picLocks noChangeAspect="1"/>
          </p:cNvPicPr>
          <p:nvPr/>
        </p:nvPicPr>
        <p:blipFill>
          <a:blip r:embed="rId2"/>
          <a:stretch>
            <a:fillRect/>
          </a:stretch>
        </p:blipFill>
        <p:spPr>
          <a:xfrm>
            <a:off x="8011409" y="2267012"/>
            <a:ext cx="1147747" cy="1147747"/>
          </a:xfrm>
          <a:prstGeom prst="rect">
            <a:avLst/>
          </a:prstGeom>
        </p:spPr>
      </p:pic>
      <p:pic>
        <p:nvPicPr>
          <p:cNvPr id="19" name="Picture 18"/>
          <p:cNvPicPr>
            <a:picLocks noChangeAspect="1"/>
          </p:cNvPicPr>
          <p:nvPr/>
        </p:nvPicPr>
        <p:blipFill>
          <a:blip r:embed="rId2"/>
          <a:stretch>
            <a:fillRect/>
          </a:stretch>
        </p:blipFill>
        <p:spPr>
          <a:xfrm>
            <a:off x="8011409" y="3414759"/>
            <a:ext cx="1147747" cy="1147747"/>
          </a:xfrm>
          <a:prstGeom prst="rect">
            <a:avLst/>
          </a:prstGeom>
        </p:spPr>
      </p:pic>
      <p:pic>
        <p:nvPicPr>
          <p:cNvPr id="21" name="Picture 20"/>
          <p:cNvPicPr>
            <a:picLocks noChangeAspect="1"/>
          </p:cNvPicPr>
          <p:nvPr/>
        </p:nvPicPr>
        <p:blipFill>
          <a:blip r:embed="rId2"/>
          <a:stretch>
            <a:fillRect/>
          </a:stretch>
        </p:blipFill>
        <p:spPr>
          <a:xfrm>
            <a:off x="8011409" y="4562506"/>
            <a:ext cx="1147747" cy="1147747"/>
          </a:xfrm>
          <a:prstGeom prst="rect">
            <a:avLst/>
          </a:prstGeom>
        </p:spPr>
      </p:pic>
      <p:pic>
        <p:nvPicPr>
          <p:cNvPr id="22" name="Picture 21"/>
          <p:cNvPicPr>
            <a:picLocks noChangeAspect="1"/>
          </p:cNvPicPr>
          <p:nvPr/>
        </p:nvPicPr>
        <p:blipFill>
          <a:blip r:embed="rId2"/>
          <a:stretch>
            <a:fillRect/>
          </a:stretch>
        </p:blipFill>
        <p:spPr>
          <a:xfrm>
            <a:off x="8011409" y="5710253"/>
            <a:ext cx="1147747" cy="11477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TextBox 11"/>
          <p:cNvSpPr txBox="1"/>
          <p:nvPr/>
        </p:nvSpPr>
        <p:spPr>
          <a:xfrm>
            <a:off x="-40533" y="14361"/>
            <a:ext cx="4081711" cy="7001917"/>
          </a:xfrm>
          <a:prstGeom prst="rect">
            <a:avLst/>
          </a:prstGeom>
          <a:noFill/>
        </p:spPr>
        <p:txBody>
          <a:bodyPr wrap="square" rtlCol="0">
            <a:spAutoFit/>
          </a:bodyPr>
          <a:lstStyle/>
          <a:p>
            <a:r>
              <a:rPr lang="en-US" sz="1500" dirty="0" smtClean="0">
                <a:latin typeface="Gloucester MT Extra Condensed"/>
                <a:cs typeface="Gloucester MT Extra Condensed"/>
              </a:rPr>
              <a:t>My sister B’nai </a:t>
            </a:r>
            <a:r>
              <a:rPr lang="en-US" sz="1500" dirty="0" err="1" smtClean="0">
                <a:latin typeface="Gloucester MT Extra Condensed"/>
                <a:cs typeface="Gloucester MT Extra Condensed"/>
              </a:rPr>
              <a:t>Brith</a:t>
            </a:r>
            <a:r>
              <a:rPr lang="en-US" sz="1500" dirty="0" smtClean="0">
                <a:latin typeface="Gloucester MT Extra Condensed"/>
                <a:cs typeface="Gloucester MT Extra Condensed"/>
              </a:rPr>
              <a:t> Girls,</a:t>
            </a:r>
          </a:p>
          <a:p>
            <a:r>
              <a:rPr lang="en-US" sz="1500" dirty="0" smtClean="0">
                <a:latin typeface="Gloucester MT Extra Condensed"/>
                <a:cs typeface="Gloucester MT Extra Condensed"/>
              </a:rPr>
              <a:t>	It is clearly written in our constitution that the job of the Sunshine Girl is to read the opening and closing quotes at meetings, organize birthday bags, prepare goodie bags for conventions, and bring happiness and sisterhood to the chapter. I plan on doing all this and more, taking the position of sunshine girl to a whole new amazing level.</a:t>
            </a:r>
          </a:p>
          <a:p>
            <a:r>
              <a:rPr lang="en-US" sz="1500" dirty="0" smtClean="0">
                <a:latin typeface="Gloucester MT Extra Condensed"/>
                <a:cs typeface="Gloucester MT Extra Condensed"/>
              </a:rPr>
              <a:t>	My sister B’nai Brith girls, some random guy named John Hay who I found on the internet while looking for </a:t>
            </a:r>
            <a:r>
              <a:rPr lang="en-US" sz="1500" dirty="0" smtClean="0">
                <a:latin typeface="Gloucester MT Extra Condensed"/>
                <a:cs typeface="Gloucester MT Extra Condensed"/>
              </a:rPr>
              <a:t>quotes to put in this speech </a:t>
            </a:r>
            <a:r>
              <a:rPr lang="en-US" sz="1500" dirty="0" smtClean="0">
                <a:latin typeface="Gloucester MT Extra Condensed"/>
                <a:cs typeface="Gloucester MT Extra Condensed"/>
              </a:rPr>
              <a:t>once said “Friends are the SUNSHINE of life.” As the Sunshine Girl I want to bring that happy</a:t>
            </a:r>
            <a:r>
              <a:rPr lang="en-US" sz="1500" dirty="0" smtClean="0">
                <a:latin typeface="Gloucester MT Extra Condensed"/>
                <a:cs typeface="Gloucester MT Extra Condensed"/>
              </a:rPr>
              <a:t> </a:t>
            </a:r>
            <a:r>
              <a:rPr lang="en-US" sz="1500" dirty="0" smtClean="0">
                <a:latin typeface="Gloucester MT Extra Condensed"/>
                <a:cs typeface="Gloucester MT Extra Condensed"/>
              </a:rPr>
              <a:t>light </a:t>
            </a:r>
            <a:r>
              <a:rPr lang="en-US" sz="1500" dirty="0" smtClean="0">
                <a:latin typeface="Gloucester MT Extra Condensed"/>
                <a:cs typeface="Gloucester MT Extra Condensed"/>
              </a:rPr>
              <a:t>to </a:t>
            </a:r>
            <a:r>
              <a:rPr lang="en-US" sz="1500" dirty="0" smtClean="0">
                <a:latin typeface="Gloucester MT Extra Condensed"/>
                <a:cs typeface="Gloucester MT Extra Condensed"/>
              </a:rPr>
              <a:t>every member of this chapter. The opening and closing quotes at meetings will be silly and enjoyable, and every lovely lady in Beth </a:t>
            </a:r>
            <a:r>
              <a:rPr lang="en-US" sz="1500" dirty="0" err="1" smtClean="0">
                <a:latin typeface="Gloucester MT Extra Condensed"/>
                <a:cs typeface="Gloucester MT Extra Condensed"/>
              </a:rPr>
              <a:t>Kadima</a:t>
            </a:r>
            <a:r>
              <a:rPr lang="en-US" sz="1500" dirty="0" smtClean="0">
                <a:latin typeface="Gloucester MT Extra Condensed"/>
                <a:cs typeface="Gloucester MT Extra Condensed"/>
              </a:rPr>
              <a:t> BBG # 639 will be appreciated.  Whether it’s with </a:t>
            </a:r>
            <a:r>
              <a:rPr lang="en-US" sz="1500" dirty="0" smtClean="0">
                <a:latin typeface="Gloucester MT Extra Condensed"/>
                <a:cs typeface="Gloucester MT Extra Condensed"/>
              </a:rPr>
              <a:t>food I </a:t>
            </a:r>
            <a:r>
              <a:rPr lang="en-US" sz="1500" dirty="0" smtClean="0">
                <a:latin typeface="Gloucester MT Extra Condensed"/>
                <a:cs typeface="Gloucester MT Extra Condensed"/>
              </a:rPr>
              <a:t>baked from home, spooey, play dough, or candles, it</a:t>
            </a:r>
            <a:r>
              <a:rPr lang="en-US" sz="1500" dirty="0" smtClean="0">
                <a:latin typeface="Gloucester MT Extra Condensed"/>
                <a:cs typeface="Gloucester MT Extra Condensed"/>
              </a:rPr>
              <a:t> </a:t>
            </a:r>
            <a:r>
              <a:rPr lang="en-US" sz="1500" dirty="0" smtClean="0">
                <a:latin typeface="Gloucester MT Extra Condensed"/>
                <a:cs typeface="Gloucester MT Extra Condensed"/>
              </a:rPr>
              <a:t>would</a:t>
            </a:r>
            <a:r>
              <a:rPr lang="en-US" sz="1500" dirty="0" smtClean="0">
                <a:latin typeface="Gloucester MT Extra Condensed"/>
                <a:cs typeface="Gloucester MT Extra Condensed"/>
              </a:rPr>
              <a:t> </a:t>
            </a:r>
            <a:r>
              <a:rPr lang="en-US" sz="1500" dirty="0" smtClean="0">
                <a:latin typeface="Gloucester MT Extra Condensed"/>
                <a:cs typeface="Gloucester MT Extra Condensed"/>
              </a:rPr>
              <a:t>my job to keep the </a:t>
            </a:r>
            <a:r>
              <a:rPr lang="en-US" sz="1500" dirty="0" smtClean="0">
                <a:latin typeface="Gloucester MT Extra Condensed"/>
                <a:cs typeface="Gloucester MT Extra Condensed"/>
              </a:rPr>
              <a:t>sisterhood and spirit </a:t>
            </a:r>
            <a:r>
              <a:rPr lang="en-US" sz="1500" dirty="0" smtClean="0">
                <a:latin typeface="Gloucester MT Extra Condensed"/>
                <a:cs typeface="Gloucester MT Extra Condensed"/>
              </a:rPr>
              <a:t>of this chapter alive. </a:t>
            </a:r>
          </a:p>
          <a:p>
            <a:r>
              <a:rPr lang="en-US" sz="1500" dirty="0" smtClean="0">
                <a:latin typeface="Gloucester MT Extra Condensed"/>
                <a:cs typeface="Gloucester MT Extra Condensed"/>
              </a:rPr>
              <a:t>	I have so many ideas for our chapter this term, I want to bring a new activity into BK called ‘Member of the Week’ and ‘MIT of the Month</a:t>
            </a:r>
            <a:r>
              <a:rPr lang="en-US" sz="1500" dirty="0" smtClean="0">
                <a:latin typeface="Gloucester MT Extra Condensed"/>
                <a:cs typeface="Gloucester MT Extra Condensed"/>
              </a:rPr>
              <a:t>’ as well as personalize birthday bags so we can all feel special and cared for.</a:t>
            </a:r>
          </a:p>
          <a:p>
            <a:r>
              <a:rPr lang="en-US" sz="1500" dirty="0" smtClean="0">
                <a:latin typeface="Gloucester MT Extra Condensed"/>
                <a:cs typeface="Gloucester MT Extra Condensed"/>
              </a:rPr>
              <a:t>	As a member of Beth Kadima for one whole year I feel a personal duty to keep this chapter happy.  Maybe it’s just me but after knowing you girls and becoming a part of the Beth Kadima family it seems only right to keep you girls happy, keep the sisterhood alive, and make every member feel loved and appreciated.</a:t>
            </a:r>
            <a:endParaRPr lang="en-US" sz="1500" dirty="0" smtClean="0">
              <a:latin typeface="Gloucester MT Extra Condensed"/>
              <a:cs typeface="Gloucester MT Extra Condensed"/>
            </a:endParaRPr>
          </a:p>
          <a:p>
            <a:r>
              <a:rPr lang="en-US" sz="1500" dirty="0" smtClean="0">
                <a:latin typeface="Gloucester MT Extra Condensed"/>
                <a:cs typeface="Gloucester MT Extra Condensed"/>
              </a:rPr>
              <a:t> </a:t>
            </a:r>
          </a:p>
          <a:p>
            <a:r>
              <a:rPr lang="en-US" sz="1500" dirty="0" smtClean="0">
                <a:latin typeface="Gloucester MT Extra Condensed"/>
                <a:cs typeface="Gloucester MT Extra Condensed"/>
              </a:rPr>
              <a:t>With undying love </a:t>
            </a:r>
            <a:r>
              <a:rPr lang="en-US" sz="1500" dirty="0" smtClean="0">
                <a:latin typeface="Gloucester MT Extra Condensed"/>
                <a:cs typeface="Gloucester MT Extra Condensed"/>
              </a:rPr>
              <a:t>for cake, dancing unicorns, puffy paint, and the lovely ladies of </a:t>
            </a:r>
            <a:r>
              <a:rPr lang="en-US" sz="1500" dirty="0" smtClean="0">
                <a:latin typeface="Gloucester MT Extra Condensed"/>
                <a:cs typeface="Gloucester MT Extra Condensed"/>
              </a:rPr>
              <a:t>Beth Kadima BBG #639, I remain,</a:t>
            </a:r>
          </a:p>
          <a:p>
            <a:r>
              <a:rPr lang="en-US" sz="1500" dirty="0" smtClean="0">
                <a:latin typeface="Gloucester MT Extra Condensed"/>
                <a:cs typeface="Gloucester MT Extra Condensed"/>
              </a:rPr>
              <a:t>Aviva Yonah Collazo Braier</a:t>
            </a:r>
          </a:p>
          <a:p>
            <a:r>
              <a:rPr lang="en-US" sz="1500" dirty="0" smtClean="0">
                <a:latin typeface="Matura MT Script Capitals"/>
                <a:cs typeface="Matura MT Script Capitals"/>
              </a:rPr>
              <a:t>Aviva Braier</a:t>
            </a:r>
          </a:p>
          <a:p>
            <a:endParaRPr lang="en-US" sz="1400" dirty="0">
              <a:latin typeface="Denne Shuffle" charset="2"/>
              <a:cs typeface="Denne Shuffle" charset="2"/>
            </a:endParaRPr>
          </a:p>
        </p:txBody>
      </p:sp>
      <p:sp>
        <p:nvSpPr>
          <p:cNvPr id="18" name="Rectangle 17"/>
          <p:cNvSpPr/>
          <p:nvPr/>
        </p:nvSpPr>
        <p:spPr>
          <a:xfrm rot="19804362">
            <a:off x="5670777" y="5123927"/>
            <a:ext cx="3769487" cy="1077218"/>
          </a:xfrm>
          <a:prstGeom prst="rect">
            <a:avLst/>
          </a:prstGeom>
        </p:spPr>
        <p:txBody>
          <a:bodyPr wrap="square">
            <a:spAutoFit/>
          </a:bodyPr>
          <a:lstStyle/>
          <a:p>
            <a:pPr algn="ctr"/>
            <a:r>
              <a:rPr lang="en-US" sz="3200" dirty="0" smtClean="0">
                <a:latin typeface="101! Kidlet Sunshine 'Bet"/>
                <a:cs typeface="101! Kidlet Sunshine 'Bet"/>
              </a:rPr>
              <a:t>Sunshine </a:t>
            </a:r>
          </a:p>
          <a:p>
            <a:pPr algn="ctr"/>
            <a:r>
              <a:rPr lang="en-US" sz="3200" dirty="0" smtClean="0">
                <a:latin typeface="101! Kidlet Sunshine 'Bet"/>
                <a:cs typeface="101! Kidlet Sunshine 'Bet"/>
              </a:rPr>
              <a:t>Girl</a:t>
            </a:r>
            <a:endParaRPr lang="en-US" sz="3200" dirty="0">
              <a:latin typeface="101! Kidlet Sunshine 'Bet"/>
              <a:cs typeface="101! Kidlet Sunshine 'Bet"/>
            </a:endParaRPr>
          </a:p>
        </p:txBody>
      </p:sp>
      <p:pic>
        <p:nvPicPr>
          <p:cNvPr id="19" name="Picture 18"/>
          <p:cNvPicPr>
            <a:picLocks noChangeAspect="1"/>
          </p:cNvPicPr>
          <p:nvPr/>
        </p:nvPicPr>
        <p:blipFill>
          <a:blip r:embed="rId3"/>
          <a:stretch>
            <a:fillRect/>
          </a:stretch>
        </p:blipFill>
        <p:spPr>
          <a:xfrm>
            <a:off x="6675006" y="3472250"/>
            <a:ext cx="1469483" cy="1469483"/>
          </a:xfrm>
          <a:prstGeom prst="rect">
            <a:avLst/>
          </a:prstGeom>
        </p:spPr>
      </p:pic>
      <p:sp>
        <p:nvSpPr>
          <p:cNvPr id="20" name="TextBox 19"/>
          <p:cNvSpPr txBox="1"/>
          <p:nvPr/>
        </p:nvSpPr>
        <p:spPr>
          <a:xfrm>
            <a:off x="6244328" y="1886842"/>
            <a:ext cx="2109923" cy="1200328"/>
          </a:xfrm>
          <a:prstGeom prst="rect">
            <a:avLst/>
          </a:prstGeom>
          <a:noFill/>
        </p:spPr>
        <p:txBody>
          <a:bodyPr wrap="none" rtlCol="0">
            <a:spAutoFit/>
          </a:bodyPr>
          <a:lstStyle/>
          <a:p>
            <a:pPr algn="ctr"/>
            <a:r>
              <a:rPr lang="en-US" sz="2400" dirty="0">
                <a:latin typeface="Mistral"/>
                <a:cs typeface="Mistral"/>
              </a:rPr>
              <a:t>h</a:t>
            </a:r>
            <a:r>
              <a:rPr lang="en-US" sz="2400" dirty="0" smtClean="0">
                <a:latin typeface="Mistral"/>
                <a:cs typeface="Mistral"/>
              </a:rPr>
              <a:t>as </a:t>
            </a:r>
            <a:r>
              <a:rPr lang="en-US" sz="2400" dirty="0">
                <a:latin typeface="Mistral"/>
                <a:cs typeface="Mistral"/>
              </a:rPr>
              <a:t>c</a:t>
            </a:r>
            <a:r>
              <a:rPr lang="en-US" sz="2400" dirty="0" smtClean="0">
                <a:latin typeface="Mistral"/>
                <a:cs typeface="Mistral"/>
              </a:rPr>
              <a:t>aucused for</a:t>
            </a:r>
          </a:p>
          <a:p>
            <a:pPr algn="ctr"/>
            <a:r>
              <a:rPr lang="en-US" sz="2400" dirty="0" smtClean="0">
                <a:latin typeface="Mistral"/>
                <a:cs typeface="Mistral"/>
              </a:rPr>
              <a:t>The Highly Esteemed </a:t>
            </a:r>
          </a:p>
          <a:p>
            <a:pPr algn="ctr"/>
            <a:r>
              <a:rPr lang="en-US" sz="2400" dirty="0" smtClean="0">
                <a:latin typeface="Mistral"/>
                <a:cs typeface="Mistral"/>
              </a:rPr>
              <a:t>Position of</a:t>
            </a:r>
            <a:endParaRPr lang="en-US" sz="2400" dirty="0">
              <a:latin typeface="Mistral"/>
              <a:cs typeface="Mistral"/>
            </a:endParaRPr>
          </a:p>
        </p:txBody>
      </p:sp>
      <p:sp>
        <p:nvSpPr>
          <p:cNvPr id="21" name="TextBox 20"/>
          <p:cNvSpPr txBox="1"/>
          <p:nvPr/>
        </p:nvSpPr>
        <p:spPr>
          <a:xfrm>
            <a:off x="5931693" y="168572"/>
            <a:ext cx="2601944" cy="1754327"/>
          </a:xfrm>
          <a:prstGeom prst="rect">
            <a:avLst/>
          </a:prstGeom>
          <a:noFill/>
        </p:spPr>
        <p:txBody>
          <a:bodyPr wrap="none" rtlCol="0">
            <a:spAutoFit/>
          </a:bodyPr>
          <a:lstStyle/>
          <a:p>
            <a:pPr algn="ctr"/>
            <a:r>
              <a:rPr lang="en-US" sz="3600" dirty="0" smtClean="0">
                <a:latin typeface="101! Kidlet Sunshine 'Bet"/>
                <a:cs typeface="101! Kidlet Sunshine 'Bet"/>
              </a:rPr>
              <a:t>Aviva </a:t>
            </a:r>
          </a:p>
          <a:p>
            <a:pPr algn="ctr"/>
            <a:r>
              <a:rPr lang="en-US" sz="1600" dirty="0" smtClean="0">
                <a:latin typeface="101! Kidlet Sunshine 'Bet"/>
                <a:cs typeface="101! Kidlet Sunshine 'Bet"/>
              </a:rPr>
              <a:t>Yonah Collazo</a:t>
            </a:r>
            <a:r>
              <a:rPr lang="en-US" sz="3600" dirty="0" smtClean="0">
                <a:latin typeface="101! Kidlet Sunshine 'Bet"/>
                <a:cs typeface="101! Kidlet Sunshine 'Bet"/>
              </a:rPr>
              <a:t/>
            </a:r>
            <a:br>
              <a:rPr lang="en-US" sz="3600" dirty="0" smtClean="0">
                <a:latin typeface="101! Kidlet Sunshine 'Bet"/>
                <a:cs typeface="101! Kidlet Sunshine 'Bet"/>
              </a:rPr>
            </a:br>
            <a:r>
              <a:rPr lang="en-US" sz="3600" dirty="0" smtClean="0">
                <a:latin typeface="101! Kidlet Sunshine 'Bet"/>
                <a:cs typeface="101! Kidlet Sunshine 'Bet"/>
              </a:rPr>
              <a:t>Braier</a:t>
            </a:r>
            <a:endParaRPr lang="en-US" sz="3600" dirty="0">
              <a:latin typeface="101! Kidlet Sunshine 'Bet"/>
              <a:cs typeface="101! Kidlet Sunshine 'Bet"/>
            </a:endParaRPr>
          </a:p>
        </p:txBody>
      </p:sp>
      <p:sp>
        <p:nvSpPr>
          <p:cNvPr id="22" name="TextBox 21"/>
          <p:cNvSpPr txBox="1"/>
          <p:nvPr/>
        </p:nvSpPr>
        <p:spPr>
          <a:xfrm>
            <a:off x="5987766" y="2983565"/>
            <a:ext cx="2725745" cy="584776"/>
          </a:xfrm>
          <a:prstGeom prst="rect">
            <a:avLst/>
          </a:prstGeom>
          <a:noFill/>
        </p:spPr>
        <p:txBody>
          <a:bodyPr wrap="none" rtlCol="0">
            <a:spAutoFit/>
          </a:bodyPr>
          <a:lstStyle/>
          <a:p>
            <a:r>
              <a:rPr lang="he-IL" sz="3200" b="1" dirty="0" smtClean="0"/>
              <a:t>שומרת הברית</a:t>
            </a:r>
            <a:endParaRPr lang="en-US" sz="3200" b="1" dirty="0"/>
          </a:p>
        </p:txBody>
      </p:sp>
      <p:pic>
        <p:nvPicPr>
          <p:cNvPr id="23" name="Picture 22"/>
          <p:cNvPicPr>
            <a:picLocks noChangeAspect="1"/>
          </p:cNvPicPr>
          <p:nvPr/>
        </p:nvPicPr>
        <p:blipFill>
          <a:blip r:embed="rId3"/>
          <a:stretch>
            <a:fillRect/>
          </a:stretch>
        </p:blipFill>
        <p:spPr>
          <a:xfrm>
            <a:off x="3849804" y="-65343"/>
            <a:ext cx="1147747" cy="1147747"/>
          </a:xfrm>
          <a:prstGeom prst="rect">
            <a:avLst/>
          </a:prstGeom>
        </p:spPr>
      </p:pic>
      <p:pic>
        <p:nvPicPr>
          <p:cNvPr id="24" name="Picture 23"/>
          <p:cNvPicPr>
            <a:picLocks noChangeAspect="1"/>
          </p:cNvPicPr>
          <p:nvPr/>
        </p:nvPicPr>
        <p:blipFill>
          <a:blip r:embed="rId3"/>
          <a:stretch>
            <a:fillRect/>
          </a:stretch>
        </p:blipFill>
        <p:spPr>
          <a:xfrm>
            <a:off x="3849804" y="1082404"/>
            <a:ext cx="1147747" cy="1147747"/>
          </a:xfrm>
          <a:prstGeom prst="rect">
            <a:avLst/>
          </a:prstGeom>
        </p:spPr>
      </p:pic>
      <p:pic>
        <p:nvPicPr>
          <p:cNvPr id="25" name="Picture 24"/>
          <p:cNvPicPr>
            <a:picLocks noChangeAspect="1"/>
          </p:cNvPicPr>
          <p:nvPr/>
        </p:nvPicPr>
        <p:blipFill>
          <a:blip r:embed="rId3"/>
          <a:stretch>
            <a:fillRect/>
          </a:stretch>
        </p:blipFill>
        <p:spPr>
          <a:xfrm>
            <a:off x="3849804" y="2230151"/>
            <a:ext cx="1147747" cy="1147747"/>
          </a:xfrm>
          <a:prstGeom prst="rect">
            <a:avLst/>
          </a:prstGeom>
        </p:spPr>
      </p:pic>
      <p:pic>
        <p:nvPicPr>
          <p:cNvPr id="26" name="Picture 25"/>
          <p:cNvPicPr>
            <a:picLocks noChangeAspect="1"/>
          </p:cNvPicPr>
          <p:nvPr/>
        </p:nvPicPr>
        <p:blipFill>
          <a:blip r:embed="rId3"/>
          <a:stretch>
            <a:fillRect/>
          </a:stretch>
        </p:blipFill>
        <p:spPr>
          <a:xfrm>
            <a:off x="3849804" y="3377898"/>
            <a:ext cx="1147747" cy="1147747"/>
          </a:xfrm>
          <a:prstGeom prst="rect">
            <a:avLst/>
          </a:prstGeom>
        </p:spPr>
      </p:pic>
      <p:pic>
        <p:nvPicPr>
          <p:cNvPr id="27" name="Picture 26"/>
          <p:cNvPicPr>
            <a:picLocks noChangeAspect="1"/>
          </p:cNvPicPr>
          <p:nvPr/>
        </p:nvPicPr>
        <p:blipFill>
          <a:blip r:embed="rId3"/>
          <a:stretch>
            <a:fillRect/>
          </a:stretch>
        </p:blipFill>
        <p:spPr>
          <a:xfrm>
            <a:off x="3849804" y="4525645"/>
            <a:ext cx="1147747" cy="1147747"/>
          </a:xfrm>
          <a:prstGeom prst="rect">
            <a:avLst/>
          </a:prstGeom>
        </p:spPr>
      </p:pic>
      <p:pic>
        <p:nvPicPr>
          <p:cNvPr id="28" name="Picture 27"/>
          <p:cNvPicPr>
            <a:picLocks noChangeAspect="1"/>
          </p:cNvPicPr>
          <p:nvPr/>
        </p:nvPicPr>
        <p:blipFill>
          <a:blip r:embed="rId3"/>
          <a:stretch>
            <a:fillRect/>
          </a:stretch>
        </p:blipFill>
        <p:spPr>
          <a:xfrm>
            <a:off x="3849804" y="5673392"/>
            <a:ext cx="1147747" cy="114774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TotalTime>
  <Words>590</Words>
  <Application>Microsoft Macintosh PowerPoint</Application>
  <PresentationFormat>On-screen Show (4:3)</PresentationFormat>
  <Paragraphs>60</Paragraphs>
  <Slides>2</Slides>
  <Notes>1</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Self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Braier</dc:creator>
  <cp:lastModifiedBy>Paul Braier</cp:lastModifiedBy>
  <cp:revision>4</cp:revision>
  <cp:lastPrinted>2012-01-15T05:12:41Z</cp:lastPrinted>
  <dcterms:created xsi:type="dcterms:W3CDTF">2012-01-15T03:39:16Z</dcterms:created>
  <dcterms:modified xsi:type="dcterms:W3CDTF">2012-01-15T05:28:08Z</dcterms:modified>
</cp:coreProperties>
</file>